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jpeg" ContentType="image/jpeg"/>
  <Override PartName="/ppt/media/image36.jpeg" ContentType="image/jpeg"/>
  <Override PartName="/ppt/media/image25.png" ContentType="image/png"/>
  <Override PartName="/ppt/media/media3.mp4" ContentType="video/mp4"/>
  <Override PartName="/ppt/media/image8.png" ContentType="image/png"/>
  <Override PartName="/ppt/media/image15.wmf" ContentType="image/x-wmf"/>
  <Override PartName="/ppt/media/image4.png" ContentType="image/png"/>
  <Override PartName="/ppt/media/image5.png" ContentType="image/png"/>
  <Override PartName="/ppt/media/image6.png" ContentType="image/png"/>
  <Override PartName="/ppt/media/image34.jpeg" ContentType="image/jpe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jpeg" ContentType="image/jpeg"/>
  <Override PartName="/ppt/media/image33.png" ContentType="image/png"/>
  <Override PartName="/ppt/media/image35.png" ContentType="image/png"/>
  <Override PartName="/ppt/media/image37.png" ContentType="image/png"/>
  <Override PartName="/ppt/media/image38.jpeg" ContentType="image/jpeg"/>
  <Override PartName="/ppt/media/image39.png" ContentType="image/png"/>
  <Override PartName="/ppt/media/image41.png" ContentType="image/png"/>
  <Override PartName="/ppt/media/image42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CL" sz="1800" spc="-1" strike="noStrike">
                <a:solidFill>
                  <a:srgbClr val="000000"/>
                </a:solidFill>
                <a:latin typeface="Calibri"/>
              </a:rPr>
              <a:t>Pulse para desplazar la diapositiva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BB46419B-F12B-4B2B-9683-37AD5238709D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95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3AE5D45F-FB06-4CC3-B2F1-D497FD1ADC10}" type="slidenum">
              <a:rPr b="0" lang="es-CL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79" name="Rectangl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ED3F4439-950A-42B1-88E5-26FA016D8C49}" type="slidenum">
              <a:rPr b="0" lang="es-C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95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33F33843-418E-4F7B-A0E0-7F73796D6F18}" type="slidenum">
              <a:rPr b="0" lang="es-CL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83" name="Rectangl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E660A000-B035-4985-A992-326EBB2E6B45}" type="slidenum">
              <a:rPr b="0" lang="es-C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95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4EB4726D-8A30-4DA2-A519-F6CBFBE49298}" type="slidenum">
              <a:rPr b="0" lang="es-CL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87" name="Rectangl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55C4961F-AE23-455A-901B-5EF28FBC956B}" type="slidenum">
              <a:rPr b="0" lang="es-C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95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57D469A3-2014-4C45-8036-DF65D2BF123B}" type="slidenum">
              <a:rPr b="0" lang="es-CL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67" name="Rectangl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0153D8F9-EFD9-409B-B41D-485973BAE453}" type="slidenum">
              <a:rPr b="0" lang="es-C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95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D0DA3005-554C-4439-9E50-D3656F27AE0F}" type="slidenum">
              <a:rPr b="0" lang="es-CL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71" name="Rectangl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C5C4022A-A0F6-4CCE-872D-9DEB71EA970C}" type="slidenum">
              <a:rPr b="0" lang="es-C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95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4753AD4D-C11C-4C21-A457-986DFD1A9ECA}" type="slidenum">
              <a:rPr b="0" lang="es-CL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75" name="Rectangle 1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E1D4E626-71D8-48B3-8540-6AD07E33E2B5}" type="slidenum">
              <a:rPr b="0" lang="es-C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CL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2164BA3-EF02-49FC-BD0E-9429BF49A6E3}" type="datetime">
              <a:rPr b="0" lang="es-CL" sz="1200" spc="-1" strike="noStrike">
                <a:solidFill>
                  <a:srgbClr val="8b8b8b"/>
                </a:solidFill>
                <a:latin typeface="Calibri"/>
              </a:rPr>
              <a:t>12-04-23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75CA2CC-2686-4E04-BD34-07B5341B71F7}" type="slidenum">
              <a:rPr b="0" lang="es-CL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8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CL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4640607-B751-4BD2-A03D-948E7950EAE8}" type="datetime">
              <a:rPr b="0" lang="es-CL" sz="1200" spc="-1" strike="noStrike">
                <a:solidFill>
                  <a:srgbClr val="8b8b8b"/>
                </a:solidFill>
                <a:latin typeface="Calibri"/>
              </a:rPr>
              <a:t>12-04-23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25DFDB4-3755-4C1F-B880-6673F6E74DB6}" type="slidenum">
              <a:rPr b="0" lang="es-CL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CL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8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CL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CL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C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b="0" lang="es-CL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CL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CL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C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63139F6-62F1-4A4F-97D2-5830FB0B09DE}" type="datetime">
              <a:rPr b="0" lang="es-CL" sz="1200" spc="-1" strike="noStrike">
                <a:solidFill>
                  <a:srgbClr val="8b8b8b"/>
                </a:solidFill>
                <a:latin typeface="Calibri"/>
              </a:rPr>
              <a:t>12-04-23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21D27B6-4AE5-4A64-8785-BBB70A4F0A3C}" type="slidenum">
              <a:rPr b="0" lang="es-CL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45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7353000" y="3429000"/>
            <a:ext cx="4545000" cy="1717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s-CL" sz="5400" spc="-1" strike="noStrike">
                <a:solidFill>
                  <a:srgbClr val="ffffff"/>
                </a:solidFill>
                <a:latin typeface="Barlow Light"/>
              </a:rPr>
              <a:t>Congreso de Intendentes</a:t>
            </a:r>
            <a:endParaRPr b="0" lang="es-CL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Imagen 2"/>
          <p:cNvSpPr/>
          <p:nvPr/>
        </p:nvSpPr>
        <p:spPr>
          <a:xfrm>
            <a:off x="0" y="0"/>
            <a:ext cx="7028280" cy="6857640"/>
          </a:xfrm>
          <a:custGeom>
            <a:avLst/>
            <a:gdLst/>
            <a:ah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7467120" y="5146920"/>
            <a:ext cx="4263480" cy="4618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13 de abril de 2023, Flores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n 1" descr=""/>
          <p:cNvPicPr/>
          <p:nvPr/>
        </p:nvPicPr>
        <p:blipFill>
          <a:blip r:embed="rId1"/>
          <a:stretch/>
        </p:blipFill>
        <p:spPr>
          <a:xfrm>
            <a:off x="263160" y="798840"/>
            <a:ext cx="11248920" cy="5766480"/>
          </a:xfrm>
          <a:prstGeom prst="rect">
            <a:avLst/>
          </a:prstGeom>
          <a:ln w="0">
            <a:noFill/>
          </a:ln>
        </p:spPr>
      </p:pic>
      <p:sp>
        <p:nvSpPr>
          <p:cNvPr id="164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Obligaciones del proceso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2" descr=""/>
          <p:cNvPicPr/>
          <p:nvPr/>
        </p:nvPicPr>
        <p:blipFill>
          <a:blip r:embed="rId1"/>
          <a:stretch/>
        </p:blipFill>
        <p:spPr>
          <a:xfrm>
            <a:off x="482040" y="831960"/>
            <a:ext cx="11957760" cy="5891760"/>
          </a:xfrm>
          <a:prstGeom prst="rect">
            <a:avLst/>
          </a:prstGeom>
          <a:ln w="0">
            <a:noFill/>
          </a:ln>
        </p:spPr>
      </p:pic>
      <p:sp>
        <p:nvSpPr>
          <p:cNvPr id="166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Obligaciones del proceso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n 1" descr=""/>
          <p:cNvPicPr/>
          <p:nvPr/>
        </p:nvPicPr>
        <p:blipFill>
          <a:blip r:embed="rId1"/>
          <a:stretch/>
        </p:blipFill>
        <p:spPr>
          <a:xfrm>
            <a:off x="1742400" y="1154520"/>
            <a:ext cx="9450000" cy="4444560"/>
          </a:xfrm>
          <a:prstGeom prst="rect">
            <a:avLst/>
          </a:prstGeom>
          <a:ln w="0">
            <a:noFill/>
          </a:ln>
        </p:spPr>
      </p:pic>
      <p:sp>
        <p:nvSpPr>
          <p:cNvPr id="168" name="CuadroTexto 2"/>
          <p:cNvSpPr/>
          <p:nvPr/>
        </p:nvSpPr>
        <p:spPr>
          <a:xfrm>
            <a:off x="1742400" y="4059720"/>
            <a:ext cx="9450000" cy="1536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1440" indent="-184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CL" sz="1900" spc="-1" strike="noStrike">
                <a:solidFill>
                  <a:srgbClr val="000000"/>
                </a:solidFill>
                <a:latin typeface="Barlow"/>
              </a:rPr>
              <a:t>El proceso oficial de postulación a la Copa Mundial de la FIFA 2030 se iniciará en </a:t>
            </a:r>
            <a:r>
              <a:rPr b="1" lang="es-CL" sz="1900" spc="-1" strike="noStrike">
                <a:solidFill>
                  <a:srgbClr val="000000"/>
                </a:solidFill>
                <a:latin typeface="Barlow"/>
              </a:rPr>
              <a:t>junio de 2023</a:t>
            </a:r>
            <a:r>
              <a:rPr b="0" lang="es-CL" sz="1900" spc="-1" strike="noStrike">
                <a:solidFill>
                  <a:srgbClr val="000000"/>
                </a:solidFill>
                <a:latin typeface="Barlow"/>
              </a:rPr>
              <a:t> y finalizará en el </a:t>
            </a:r>
            <a:r>
              <a:rPr b="1" lang="es-CL" sz="1900" spc="-1" strike="noStrike">
                <a:solidFill>
                  <a:srgbClr val="000000"/>
                </a:solidFill>
                <a:latin typeface="Barlow"/>
              </a:rPr>
              <a:t>tercer trimestre de 2024</a:t>
            </a:r>
            <a:r>
              <a:rPr b="0" lang="es-CL" sz="1900" spc="-1" strike="noStrike">
                <a:solidFill>
                  <a:srgbClr val="000000"/>
                </a:solidFill>
                <a:latin typeface="Barlow"/>
              </a:rPr>
              <a:t>.</a:t>
            </a:r>
            <a:endParaRPr b="0" lang="es-ES" sz="1900" spc="-1" strike="noStrike">
              <a:latin typeface="Arial"/>
            </a:endParaRPr>
          </a:p>
          <a:p>
            <a:pPr marL="271440" indent="-184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CL" sz="1900" spc="-1" strike="noStrike">
                <a:solidFill>
                  <a:srgbClr val="000000"/>
                </a:solidFill>
                <a:latin typeface="Barlow"/>
              </a:rPr>
              <a:t>Aun cuando no se ha confirmado el formato ni los requerimientos para la selección, se estima que </a:t>
            </a:r>
            <a:r>
              <a:rPr b="1" lang="es-CL" sz="1900" spc="-1" strike="noStrike">
                <a:solidFill>
                  <a:srgbClr val="000000"/>
                </a:solidFill>
                <a:latin typeface="Barlow"/>
              </a:rPr>
              <a:t>estarán basados en el proceso de la Copa Mundial de 2026.</a:t>
            </a:r>
            <a:endParaRPr b="0" lang="es-ES" sz="1900" spc="-1" strike="noStrike">
              <a:latin typeface="Arial"/>
            </a:endParaRPr>
          </a:p>
        </p:txBody>
      </p:sp>
      <p:sp>
        <p:nvSpPr>
          <p:cNvPr id="169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Obligaciones del proceso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Imagen 2"/>
          <p:cNvSpPr/>
          <p:nvPr/>
        </p:nvSpPr>
        <p:spPr>
          <a:xfrm>
            <a:off x="0" y="0"/>
            <a:ext cx="7028280" cy="6857640"/>
          </a:xfrm>
          <a:custGeom>
            <a:avLst/>
            <a:gdLst/>
            <a:ah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Rectangle 1"/>
          <p:cNvSpPr/>
          <p:nvPr/>
        </p:nvSpPr>
        <p:spPr>
          <a:xfrm>
            <a:off x="6891480" y="4437000"/>
            <a:ext cx="5300280" cy="699840"/>
          </a:xfrm>
          <a:prstGeom prst="rect">
            <a:avLst/>
          </a:prstGeom>
          <a:solidFill>
            <a:schemeClr val="tx2">
              <a:lumMod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4000" spc="-1" strike="noStrike">
                <a:solidFill>
                  <a:srgbClr val="ffffff"/>
                </a:solidFill>
                <a:latin typeface="Calibri"/>
                <a:ea typeface="Microsoft YaHei"/>
              </a:rPr>
              <a:t>Ciudades Candidatas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73" name="Rectangle 1"/>
          <p:cNvSpPr/>
          <p:nvPr/>
        </p:nvSpPr>
        <p:spPr>
          <a:xfrm>
            <a:off x="8552880" y="3641400"/>
            <a:ext cx="3638520" cy="699840"/>
          </a:xfrm>
          <a:prstGeom prst="rect">
            <a:avLst/>
          </a:prstGeom>
          <a:solidFill>
            <a:schemeClr val="tx2">
              <a:lumMod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4000" spc="-1" strike="noStrike">
                <a:solidFill>
                  <a:srgbClr val="ffffff"/>
                </a:solidFill>
                <a:latin typeface="Calibri"/>
                <a:ea typeface="Microsoft YaHei"/>
              </a:rPr>
              <a:t>Rol de las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CL" sz="4200" spc="-1" strike="noStrike">
                <a:solidFill>
                  <a:srgbClr val="000000"/>
                </a:solidFill>
                <a:latin typeface="Barlow ExtraLight"/>
              </a:rPr>
              <a:t>FIFA - Compromiso con la sostenibilidad</a:t>
            </a:r>
            <a:endParaRPr b="0" lang="es-CL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Rectángulo 10"/>
          <p:cNvSpPr/>
          <p:nvPr/>
        </p:nvSpPr>
        <p:spPr>
          <a:xfrm>
            <a:off x="2428560" y="1690560"/>
            <a:ext cx="502920" cy="30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838080" y="4930200"/>
            <a:ext cx="10515240" cy="1693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CL" sz="2200" spc="-1" strike="noStrike">
                <a:solidFill>
                  <a:srgbClr val="000000"/>
                </a:solidFill>
                <a:latin typeface="Barlow"/>
              </a:rPr>
              <a:t>FIFA y Naciones Unidas tienen un convenio que desde 1999 difunde los valores compartidos.</a:t>
            </a:r>
            <a:endParaRPr b="0" lang="es-CL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200" spc="-1" strike="noStrike">
                <a:solidFill>
                  <a:srgbClr val="000000"/>
                </a:solidFill>
                <a:latin typeface="Barlow"/>
              </a:rPr>
              <a:t>FIFA fue la primera organización deportiva en adherir al Convención Marco de las Naciones Unidas sobre el Cambio Climático (2016)</a:t>
            </a:r>
            <a:endParaRPr b="0" lang="es-CL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Rectángulo 4"/>
          <p:cNvSpPr/>
          <p:nvPr/>
        </p:nvSpPr>
        <p:spPr>
          <a:xfrm>
            <a:off x="946440" y="1816200"/>
            <a:ext cx="10407240" cy="405720"/>
          </a:xfrm>
          <a:prstGeom prst="rect">
            <a:avLst/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 SemiBold"/>
              </a:rPr>
              <a:t>ESTRATEGIA DE SOSTENIBILIDAD PARA COPAS MUNDIALES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78" name="Flecha: pentágono 7"/>
          <p:cNvSpPr/>
          <p:nvPr/>
        </p:nvSpPr>
        <p:spPr>
          <a:xfrm rot="5400000">
            <a:off x="1391400" y="1838880"/>
            <a:ext cx="693000" cy="1582560"/>
          </a:xfrm>
          <a:prstGeom prst="homePlate">
            <a:avLst>
              <a:gd name="adj" fmla="val 50000"/>
            </a:avLst>
          </a:prstGeom>
          <a:solidFill>
            <a:srgbClr val="007faa"/>
          </a:solidFill>
          <a:ln>
            <a:solidFill>
              <a:srgbClr val="43729d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179" name="Flecha: pentágono 9"/>
          <p:cNvSpPr/>
          <p:nvPr/>
        </p:nvSpPr>
        <p:spPr>
          <a:xfrm rot="5400000">
            <a:off x="3061080" y="1826640"/>
            <a:ext cx="693000" cy="1582560"/>
          </a:xfrm>
          <a:prstGeom prst="homePlate">
            <a:avLst>
              <a:gd name="adj" fmla="val 50000"/>
            </a:avLst>
          </a:prstGeom>
          <a:solidFill>
            <a:srgbClr val="00aa55"/>
          </a:solidFill>
          <a:ln>
            <a:solidFill>
              <a:srgbClr val="527f3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0" name="Flecha: pentágono 11"/>
          <p:cNvSpPr/>
          <p:nvPr/>
        </p:nvSpPr>
        <p:spPr>
          <a:xfrm rot="5400000">
            <a:off x="4730760" y="1838880"/>
            <a:ext cx="693000" cy="1582560"/>
          </a:xfrm>
          <a:prstGeom prst="homePlate">
            <a:avLst>
              <a:gd name="adj" fmla="val 50000"/>
            </a:avLst>
          </a:prstGeom>
          <a:solidFill>
            <a:srgbClr val="0f4880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81" name="CuadroTexto 8"/>
          <p:cNvSpPr/>
          <p:nvPr/>
        </p:nvSpPr>
        <p:spPr>
          <a:xfrm>
            <a:off x="946440" y="2271600"/>
            <a:ext cx="15825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SOCIAL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2" name="CuadroTexto 12"/>
          <p:cNvSpPr/>
          <p:nvPr/>
        </p:nvSpPr>
        <p:spPr>
          <a:xfrm>
            <a:off x="2626920" y="2271600"/>
            <a:ext cx="15714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AMBIENTAL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3" name="CuadroTexto 13"/>
          <p:cNvSpPr/>
          <p:nvPr/>
        </p:nvSpPr>
        <p:spPr>
          <a:xfrm>
            <a:off x="5940000" y="2271600"/>
            <a:ext cx="15955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ECONÓMICA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4" name="Rectángulo 14"/>
          <p:cNvSpPr/>
          <p:nvPr/>
        </p:nvSpPr>
        <p:spPr>
          <a:xfrm>
            <a:off x="946440" y="3137400"/>
            <a:ext cx="1582560" cy="1693440"/>
          </a:xfrm>
          <a:prstGeom prst="rect">
            <a:avLst/>
          </a:prstGeom>
          <a:solidFill>
            <a:srgbClr val="007faa"/>
          </a:solidFill>
          <a:ln>
            <a:solidFill>
              <a:srgbClr val="43729d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CL" sz="1600" spc="-1" strike="noStrike">
                <a:solidFill>
                  <a:srgbClr val="ffffff"/>
                </a:solidFill>
                <a:latin typeface="Barlow Light"/>
              </a:rPr>
              <a:t>Proveer experiencias inclusivas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85" name="Rectángulo 15"/>
          <p:cNvSpPr/>
          <p:nvPr/>
        </p:nvSpPr>
        <p:spPr>
          <a:xfrm>
            <a:off x="2626920" y="3137400"/>
            <a:ext cx="1571400" cy="1693440"/>
          </a:xfrm>
          <a:prstGeom prst="rect">
            <a:avLst/>
          </a:prstGeom>
          <a:solidFill>
            <a:srgbClr val="00aa55"/>
          </a:solidFill>
          <a:ln>
            <a:solidFill>
              <a:srgbClr val="527f3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CL" sz="1600" spc="-1" strike="noStrike">
                <a:solidFill>
                  <a:srgbClr val="ffffff"/>
                </a:solidFill>
                <a:latin typeface="Barlow Light"/>
              </a:rPr>
              <a:t>Entregar soluciones innovadoras en la protección del medio ambiente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86" name="Rectángulo 16"/>
          <p:cNvSpPr/>
          <p:nvPr/>
        </p:nvSpPr>
        <p:spPr>
          <a:xfrm>
            <a:off x="4285800" y="3137400"/>
            <a:ext cx="1582560" cy="1693440"/>
          </a:xfrm>
          <a:prstGeom prst="rect">
            <a:avLst/>
          </a:prstGeom>
          <a:solidFill>
            <a:srgbClr val="0f4880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CL" sz="1600" spc="-1" strike="noStrike">
                <a:solidFill>
                  <a:srgbClr val="ffffff"/>
                </a:solidFill>
                <a:latin typeface="Barlow Light"/>
              </a:rPr>
              <a:t>Impulsar el desarrollo económico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87" name="Imagen 18" descr=""/>
          <p:cNvPicPr/>
          <p:nvPr/>
        </p:nvPicPr>
        <p:blipFill>
          <a:blip r:embed="rId1"/>
          <a:stretch/>
        </p:blipFill>
        <p:spPr>
          <a:xfrm>
            <a:off x="9222120" y="2607480"/>
            <a:ext cx="2325240" cy="2045160"/>
          </a:xfrm>
          <a:prstGeom prst="rect">
            <a:avLst/>
          </a:prstGeom>
          <a:ln w="0">
            <a:noFill/>
          </a:ln>
        </p:spPr>
      </p:pic>
      <p:sp>
        <p:nvSpPr>
          <p:cNvPr id="188" name="CuadroTexto 6"/>
          <p:cNvSpPr/>
          <p:nvPr/>
        </p:nvSpPr>
        <p:spPr>
          <a:xfrm>
            <a:off x="4296600" y="2271600"/>
            <a:ext cx="15714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ECONÓMICO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9" name="Flecha: pentágono 20"/>
          <p:cNvSpPr/>
          <p:nvPr/>
        </p:nvSpPr>
        <p:spPr>
          <a:xfrm rot="5400000">
            <a:off x="6411600" y="1838880"/>
            <a:ext cx="693000" cy="1582560"/>
          </a:xfrm>
          <a:prstGeom prst="homePlate">
            <a:avLst>
              <a:gd name="adj" fmla="val 50000"/>
            </a:avLst>
          </a:prstGeom>
          <a:solidFill>
            <a:srgbClr val="d43900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90" name="Rectángulo 21"/>
          <p:cNvSpPr/>
          <p:nvPr/>
        </p:nvSpPr>
        <p:spPr>
          <a:xfrm>
            <a:off x="5966280" y="3137400"/>
            <a:ext cx="1582560" cy="1693440"/>
          </a:xfrm>
          <a:prstGeom prst="rect">
            <a:avLst/>
          </a:prstGeom>
          <a:solidFill>
            <a:srgbClr val="d43900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CL" sz="1600" spc="-1" strike="noStrike">
                <a:solidFill>
                  <a:srgbClr val="ffffff"/>
                </a:solidFill>
                <a:latin typeface="Barlow Light"/>
              </a:rPr>
              <a:t>Desarrollar el capital humano y proteger los derechos de los trabajadores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1" name="CuadroTexto 22"/>
          <p:cNvSpPr/>
          <p:nvPr/>
        </p:nvSpPr>
        <p:spPr>
          <a:xfrm>
            <a:off x="5977440" y="2271600"/>
            <a:ext cx="15714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HUMANO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2" name="Flecha: pentágono 23"/>
          <p:cNvSpPr/>
          <p:nvPr/>
        </p:nvSpPr>
        <p:spPr>
          <a:xfrm rot="5400000">
            <a:off x="8092080" y="1840680"/>
            <a:ext cx="693000" cy="1582560"/>
          </a:xfrm>
          <a:prstGeom prst="homePlate">
            <a:avLst>
              <a:gd name="adj" fmla="val 50000"/>
            </a:avLst>
          </a:prstGeom>
          <a:solidFill>
            <a:srgbClr val="6d2f7c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93" name="Rectángulo 24"/>
          <p:cNvSpPr/>
          <p:nvPr/>
        </p:nvSpPr>
        <p:spPr>
          <a:xfrm>
            <a:off x="7647120" y="3139200"/>
            <a:ext cx="1582560" cy="1693440"/>
          </a:xfrm>
          <a:prstGeom prst="rect">
            <a:avLst/>
          </a:prstGeom>
          <a:solidFill>
            <a:srgbClr val="6d2f7c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CL" sz="1600" spc="-1" strike="noStrike">
                <a:solidFill>
                  <a:srgbClr val="ffffff"/>
                </a:solidFill>
                <a:latin typeface="Barlow Light"/>
              </a:rPr>
              <a:t>Instalar ejemplos de buena gobernanza y ética de negocios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94" name="CuadroTexto 25"/>
          <p:cNvSpPr/>
          <p:nvPr/>
        </p:nvSpPr>
        <p:spPr>
          <a:xfrm>
            <a:off x="7658280" y="2273400"/>
            <a:ext cx="15714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Barlow"/>
              </a:rPr>
              <a:t>GOBIERNO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95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Rol de las Ciudades Candidatas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Mapa De América Del Sur Con La Sombra Ilustraciones Svg, Vectoriales, Clip  Art Vectorizado Libre De Derechos. Image 27847427."/>
          <p:cNvPicPr/>
          <p:nvPr/>
        </p:nvPicPr>
        <p:blipFill>
          <a:blip r:embed="rId1"/>
          <a:srcRect l="39153" t="37894" r="14416" b="12981"/>
          <a:stretch/>
        </p:blipFill>
        <p:spPr>
          <a:xfrm>
            <a:off x="252720" y="0"/>
            <a:ext cx="6478560" cy="6857640"/>
          </a:xfrm>
          <a:prstGeom prst="rect">
            <a:avLst/>
          </a:prstGeom>
          <a:ln w="0">
            <a:noFill/>
          </a:ln>
        </p:spPr>
      </p:pic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239440" y="642600"/>
            <a:ext cx="6478560" cy="162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CL" sz="4200" spc="-1" strike="noStrike">
                <a:solidFill>
                  <a:srgbClr val="000000"/>
                </a:solidFill>
                <a:latin typeface="Barlow ExtraLight"/>
              </a:rPr>
              <a:t>Juntos 2030 - Compromiso con la participación</a:t>
            </a:r>
            <a:endParaRPr b="0" lang="es-CL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Rol de las Ciudades Candidatas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99" name="Imagen 27" descr="Logotipo&#10;&#10;Descripción generada automáticamente"/>
          <p:cNvPicPr/>
          <p:nvPr/>
        </p:nvPicPr>
        <p:blipFill>
          <a:blip r:embed="rId2"/>
          <a:stretch/>
        </p:blipFill>
        <p:spPr>
          <a:xfrm>
            <a:off x="3144600" y="2839680"/>
            <a:ext cx="1490040" cy="1490040"/>
          </a:xfrm>
          <a:prstGeom prst="rect">
            <a:avLst/>
          </a:prstGeom>
          <a:ln w="0">
            <a:noFill/>
          </a:ln>
        </p:spPr>
      </p:pic>
      <p:pic>
        <p:nvPicPr>
          <p:cNvPr id="200" name="Imagen 29" descr="Icono&#10;&#10;Descripción generada automáticamente"/>
          <p:cNvPicPr/>
          <p:nvPr/>
        </p:nvPicPr>
        <p:blipFill>
          <a:blip r:embed="rId3"/>
          <a:stretch/>
        </p:blipFill>
        <p:spPr>
          <a:xfrm>
            <a:off x="2746800" y="0"/>
            <a:ext cx="1490040" cy="1490040"/>
          </a:xfrm>
          <a:prstGeom prst="rect">
            <a:avLst/>
          </a:prstGeom>
          <a:ln w="0">
            <a:noFill/>
          </a:ln>
        </p:spPr>
      </p:pic>
      <p:pic>
        <p:nvPicPr>
          <p:cNvPr id="201" name="Imagen 31" descr="Imagen que contiene Icono&#10;&#10;Descripción generada automáticamente"/>
          <p:cNvPicPr/>
          <p:nvPr/>
        </p:nvPicPr>
        <p:blipFill>
          <a:blip r:embed="rId4"/>
          <a:stretch/>
        </p:blipFill>
        <p:spPr>
          <a:xfrm>
            <a:off x="1295280" y="2094480"/>
            <a:ext cx="1490040" cy="1490040"/>
          </a:xfrm>
          <a:prstGeom prst="rect">
            <a:avLst/>
          </a:prstGeom>
          <a:ln w="0">
            <a:noFill/>
          </a:ln>
        </p:spPr>
      </p:pic>
      <p:pic>
        <p:nvPicPr>
          <p:cNvPr id="202" name="Imagen 33" descr="Logotipo&#10;&#10;Descripción generada automáticamente"/>
          <p:cNvPicPr/>
          <p:nvPr/>
        </p:nvPicPr>
        <p:blipFill>
          <a:blip r:embed="rId5"/>
          <a:stretch/>
        </p:blipFill>
        <p:spPr>
          <a:xfrm>
            <a:off x="-195120" y="782280"/>
            <a:ext cx="1490040" cy="1490040"/>
          </a:xfrm>
          <a:prstGeom prst="rect">
            <a:avLst/>
          </a:prstGeom>
          <a:ln w="0">
            <a:noFill/>
          </a:ln>
        </p:spPr>
      </p:pic>
      <p:sp>
        <p:nvSpPr>
          <p:cNvPr id="203" name="Marcador de contenido 2"/>
          <p:cNvSpPr/>
          <p:nvPr/>
        </p:nvSpPr>
        <p:spPr>
          <a:xfrm>
            <a:off x="4728240" y="2272680"/>
            <a:ext cx="7030440" cy="446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000"/>
          </a:bodyPr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Nuestra Postulación a la Copa Mundial de 2030 solo será exitosa en la medida de que exista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interés y participación reales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 de las comunidades y territorios.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Ninguna porción del territorio de nuestros países está excluida de la Postulación, porque las posibilidades de una Copa Mundial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trascienden a solo albergar partidos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.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El proceso de participación considera como primer paso el levantamiento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interés por parte de los gobiernos locales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2000"/>
              </a:lnSpc>
              <a:spcAft>
                <a:spcPts val="1426"/>
              </a:spcAft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CL" sz="4200" spc="-1" strike="noStrike">
                <a:solidFill>
                  <a:srgbClr val="000000"/>
                </a:solidFill>
                <a:latin typeface="Barlow ExtraLight"/>
              </a:rPr>
              <a:t>Exigencias a las Ciudades Candidatas </a:t>
            </a:r>
            <a:endParaRPr b="0" lang="es-CL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Rol de las Ciudades Candidatas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06" name="Gráfico 28" descr="Estadio con relleno sólido"/>
          <p:cNvPicPr/>
          <p:nvPr/>
        </p:nvPicPr>
        <p:blipFill>
          <a:blip r:embed="rId1"/>
          <a:stretch/>
        </p:blipFill>
        <p:spPr>
          <a:xfrm>
            <a:off x="984960" y="128232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07" name="Gráfico 30" descr="Campo de deportes con relleno sólido"/>
          <p:cNvPicPr/>
          <p:nvPr/>
        </p:nvPicPr>
        <p:blipFill>
          <a:blip r:embed="rId2"/>
          <a:stretch/>
        </p:blipFill>
        <p:spPr>
          <a:xfrm>
            <a:off x="909000" y="2127600"/>
            <a:ext cx="1066320" cy="1066320"/>
          </a:xfrm>
          <a:prstGeom prst="rect">
            <a:avLst/>
          </a:prstGeom>
          <a:ln w="0">
            <a:noFill/>
          </a:ln>
        </p:spPr>
      </p:pic>
      <p:pic>
        <p:nvPicPr>
          <p:cNvPr id="208" name="Gráfico 32" descr="Dormir con relleno sólido"/>
          <p:cNvPicPr/>
          <p:nvPr/>
        </p:nvPicPr>
        <p:blipFill>
          <a:blip r:embed="rId3"/>
          <a:stretch/>
        </p:blipFill>
        <p:spPr>
          <a:xfrm>
            <a:off x="984960" y="298296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09" name="Gráfico 34" descr="Contrato con relleno sólido"/>
          <p:cNvPicPr/>
          <p:nvPr/>
        </p:nvPicPr>
        <p:blipFill>
          <a:blip r:embed="rId4"/>
          <a:stretch/>
        </p:blipFill>
        <p:spPr>
          <a:xfrm>
            <a:off x="984960" y="478332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10" name="Gráfico 36" descr="Despegar con relleno sólido"/>
          <p:cNvPicPr/>
          <p:nvPr/>
        </p:nvPicPr>
        <p:blipFill>
          <a:blip r:embed="rId5"/>
          <a:stretch/>
        </p:blipFill>
        <p:spPr>
          <a:xfrm>
            <a:off x="984960" y="3813840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211" name="Marcador de contenido 2"/>
          <p:cNvSpPr/>
          <p:nvPr/>
        </p:nvSpPr>
        <p:spPr>
          <a:xfrm>
            <a:off x="2163240" y="1655640"/>
            <a:ext cx="942804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ESTADIOS: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mínimo 40.000 espectadores sentados (</a:t>
            </a:r>
            <a:r>
              <a:rPr b="0" lang="es-CL" sz="2400" spc="-1" strike="noStrike" baseline="30000">
                <a:solidFill>
                  <a:srgbClr val="000000"/>
                </a:solidFill>
                <a:latin typeface="Barlow"/>
              </a:rPr>
              <a:t>3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)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2" name="Marcador de contenido 2"/>
          <p:cNvSpPr/>
          <p:nvPr/>
        </p:nvSpPr>
        <p:spPr>
          <a:xfrm>
            <a:off x="2163240" y="2486520"/>
            <a:ext cx="942804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0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CAMPOS: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para campamentos base y campos de entrenamiento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3" name="Marcador de contenido 2"/>
          <p:cNvSpPr/>
          <p:nvPr/>
        </p:nvSpPr>
        <p:spPr>
          <a:xfrm>
            <a:off x="2163240" y="3279960"/>
            <a:ext cx="979056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4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HOTELERÍA: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para delegaciones, oficiales, organización y aficionados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4" name="Marcador de contenido 2"/>
          <p:cNvSpPr/>
          <p:nvPr/>
        </p:nvSpPr>
        <p:spPr>
          <a:xfrm>
            <a:off x="2163240" y="4049280"/>
            <a:ext cx="979056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4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AEROPUERTO: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menos de 1 hora hacia sedes de juego/alojamiento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5" name="Marcador de contenido 2"/>
          <p:cNvSpPr/>
          <p:nvPr/>
        </p:nvSpPr>
        <p:spPr>
          <a:xfrm>
            <a:off x="2163240" y="4810680"/>
            <a:ext cx="979056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7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CONTRATOS: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HC Agreement, HC Declaration, HC Vision Statement, contratos de estadios, campos, aeropuertos y hoteles (</a:t>
            </a:r>
            <a:r>
              <a:rPr b="0" lang="es-CL" sz="2400" spc="-1" strike="noStrike" baseline="30000">
                <a:solidFill>
                  <a:srgbClr val="000000"/>
                </a:solidFill>
                <a:latin typeface="Barlow"/>
              </a:rPr>
              <a:t>3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)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6" name="Marcador de contenido 2"/>
          <p:cNvSpPr/>
          <p:nvPr/>
        </p:nvSpPr>
        <p:spPr>
          <a:xfrm>
            <a:off x="984960" y="6103440"/>
            <a:ext cx="979056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0" lang="es-CL" sz="2200" spc="-1" strike="noStrike">
                <a:solidFill>
                  <a:srgbClr val="000000"/>
                </a:solidFill>
                <a:latin typeface="Barlow"/>
              </a:rPr>
              <a:t>(</a:t>
            </a:r>
            <a:r>
              <a:rPr b="0" lang="es-CL" sz="2000" spc="-1" strike="noStrike" baseline="30000">
                <a:solidFill>
                  <a:srgbClr val="000000"/>
                </a:solidFill>
                <a:latin typeface="Barlow"/>
              </a:rPr>
              <a:t>3</a:t>
            </a:r>
            <a:r>
              <a:rPr b="0" lang="es-CL" sz="2200" spc="-1" strike="noStrike">
                <a:solidFill>
                  <a:srgbClr val="000000"/>
                </a:solidFill>
                <a:latin typeface="Barlow"/>
              </a:rPr>
              <a:t>) Basado en los requerimientos para la Copa Mundial de la FIFA de 2026.</a:t>
            </a:r>
            <a:endParaRPr b="0" lang="es-E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CL" sz="4200" spc="-1" strike="noStrike">
                <a:solidFill>
                  <a:srgbClr val="000000"/>
                </a:solidFill>
                <a:latin typeface="Barlow ExtraLight"/>
              </a:rPr>
              <a:t>Beneficios para las Ciudades Candidatas </a:t>
            </a:r>
            <a:endParaRPr b="0" lang="es-CL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Rol de las Ciudades Candidatas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19" name="Marcador de contenido 2"/>
          <p:cNvSpPr/>
          <p:nvPr/>
        </p:nvSpPr>
        <p:spPr>
          <a:xfrm>
            <a:off x="2163240" y="1655640"/>
            <a:ext cx="942804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4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TURISMO: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Qatar recibió 1,5 MM de visitantes adicionales en 2022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20" name="Marcador de contenido 2"/>
          <p:cNvSpPr/>
          <p:nvPr/>
        </p:nvSpPr>
        <p:spPr>
          <a:xfrm>
            <a:off x="2163240" y="4015800"/>
            <a:ext cx="979056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4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INVERSIÓN: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USD 160-620 MM de actividad económica incremental (</a:t>
            </a:r>
            <a:r>
              <a:rPr b="0" lang="es-CL" sz="2400" spc="-1" strike="noStrike" baseline="30000">
                <a:solidFill>
                  <a:srgbClr val="000000"/>
                </a:solidFill>
                <a:latin typeface="Barlow"/>
              </a:rPr>
              <a:t>4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)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21" name="Marcador de contenido 2"/>
          <p:cNvSpPr/>
          <p:nvPr/>
        </p:nvSpPr>
        <p:spPr>
          <a:xfrm>
            <a:off x="2163240" y="2453400"/>
            <a:ext cx="979056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5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RECONOCIMIENTO: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valorización nacional e internacional.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22" name="Marcador de contenido 2"/>
          <p:cNvSpPr/>
          <p:nvPr/>
        </p:nvSpPr>
        <p:spPr>
          <a:xfrm>
            <a:off x="2163240" y="3240360"/>
            <a:ext cx="979056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5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TRABAJO: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800.000 empleos creados en Brasil (2007-2014)</a:t>
            </a: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23" name="Marcador de contenido 2"/>
          <p:cNvSpPr/>
          <p:nvPr/>
        </p:nvSpPr>
        <p:spPr>
          <a:xfrm>
            <a:off x="2163240" y="4735080"/>
            <a:ext cx="9790560" cy="102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3000" spc="-1" strike="noStrike">
                <a:solidFill>
                  <a:srgbClr val="000000"/>
                </a:solidFill>
                <a:latin typeface="Barlow"/>
              </a:rPr>
              <a:t>DESARROLLO: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Proyectos complementarios de infraestructura, educación, urbanismo, transporte, deporte, etc.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24" name="Gráfico 3" descr="Cinta con relleno sólido"/>
          <p:cNvPicPr/>
          <p:nvPr/>
        </p:nvPicPr>
        <p:blipFill>
          <a:blip r:embed="rId1"/>
          <a:stretch/>
        </p:blipFill>
        <p:spPr>
          <a:xfrm>
            <a:off x="1011240" y="216936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25" name="Gráfico 5" descr="Monedas con relleno sólido"/>
          <p:cNvPicPr/>
          <p:nvPr/>
        </p:nvPicPr>
        <p:blipFill>
          <a:blip r:embed="rId2"/>
          <a:stretch/>
        </p:blipFill>
        <p:spPr>
          <a:xfrm>
            <a:off x="1011240" y="392688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26" name="Gráfico 7" descr="Cámara con relleno sólido"/>
          <p:cNvPicPr/>
          <p:nvPr/>
        </p:nvPicPr>
        <p:blipFill>
          <a:blip r:embed="rId3"/>
          <a:stretch/>
        </p:blipFill>
        <p:spPr>
          <a:xfrm>
            <a:off x="1011240" y="136656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27" name="Gráfico 9" descr="Hombre trabajador de la construcción con relleno sólido"/>
          <p:cNvPicPr/>
          <p:nvPr/>
        </p:nvPicPr>
        <p:blipFill>
          <a:blip r:embed="rId4"/>
          <a:stretch/>
        </p:blipFill>
        <p:spPr>
          <a:xfrm>
            <a:off x="1011240" y="305352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228" name="Gráfico 11" descr="Crecimiento empresarial con relleno sólido"/>
          <p:cNvPicPr/>
          <p:nvPr/>
        </p:nvPicPr>
        <p:blipFill>
          <a:blip r:embed="rId5"/>
          <a:stretch/>
        </p:blipFill>
        <p:spPr>
          <a:xfrm>
            <a:off x="1022400" y="4788360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229" name="Marcador de contenido 2"/>
          <p:cNvSpPr/>
          <p:nvPr/>
        </p:nvSpPr>
        <p:spPr>
          <a:xfrm>
            <a:off x="1011240" y="5897880"/>
            <a:ext cx="97905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4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0" lang="es-CL" sz="2200" spc="-1" strike="noStrike">
                <a:solidFill>
                  <a:srgbClr val="000000"/>
                </a:solidFill>
                <a:latin typeface="Barlow"/>
              </a:rPr>
              <a:t>(</a:t>
            </a:r>
            <a:r>
              <a:rPr b="0" lang="es-CL" sz="2000" spc="-1" strike="noStrike" baseline="30000">
                <a:solidFill>
                  <a:srgbClr val="000000"/>
                </a:solidFill>
                <a:latin typeface="Barlow"/>
              </a:rPr>
              <a:t>4</a:t>
            </a:r>
            <a:r>
              <a:rPr b="0" lang="es-CL" sz="2200" spc="-1" strike="noStrike">
                <a:solidFill>
                  <a:srgbClr val="000000"/>
                </a:solidFill>
                <a:latin typeface="Barlow"/>
              </a:rPr>
              <a:t>) Estudio Boston Consulting Group para la Copa Mundial de la FIFA 2026.</a:t>
            </a:r>
            <a:endParaRPr b="0" lang="es-E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Imagen 2"/>
          <p:cNvSpPr/>
          <p:nvPr/>
        </p:nvSpPr>
        <p:spPr>
          <a:xfrm>
            <a:off x="0" y="0"/>
            <a:ext cx="7028280" cy="6857640"/>
          </a:xfrm>
          <a:custGeom>
            <a:avLst/>
            <a:gdLst/>
            <a:ah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Rectangle 1"/>
          <p:cNvSpPr/>
          <p:nvPr/>
        </p:nvSpPr>
        <p:spPr>
          <a:xfrm>
            <a:off x="7671960" y="4437000"/>
            <a:ext cx="4519440" cy="699840"/>
          </a:xfrm>
          <a:prstGeom prst="rect">
            <a:avLst/>
          </a:prstGeom>
          <a:solidFill>
            <a:schemeClr val="tx2">
              <a:lumMod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4000" spc="-1" strike="noStrike">
                <a:solidFill>
                  <a:srgbClr val="ffffff"/>
                </a:solidFill>
                <a:latin typeface="Calibri"/>
                <a:ea typeface="Microsoft YaHei"/>
              </a:rPr>
              <a:t>Cronograma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" descr="Mapa De América Del Sur Con La Sombra Ilustraciones Svg, Vectoriales, Clip  Art Vectorizado Libre De Derechos. Image 27847427."/>
          <p:cNvPicPr/>
          <p:nvPr/>
        </p:nvPicPr>
        <p:blipFill>
          <a:blip r:embed="rId1"/>
          <a:srcRect l="39153" t="37894" r="14416" b="12981"/>
          <a:stretch/>
        </p:blipFill>
        <p:spPr>
          <a:xfrm>
            <a:off x="252720" y="0"/>
            <a:ext cx="6478560" cy="685764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Cronograma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35" name="Imagen 27" descr="Logotipo&#10;&#10;Descripción generada automáticamente"/>
          <p:cNvPicPr/>
          <p:nvPr/>
        </p:nvPicPr>
        <p:blipFill>
          <a:blip r:embed="rId2"/>
          <a:stretch/>
        </p:blipFill>
        <p:spPr>
          <a:xfrm>
            <a:off x="3144600" y="2839680"/>
            <a:ext cx="1490040" cy="1490040"/>
          </a:xfrm>
          <a:prstGeom prst="rect">
            <a:avLst/>
          </a:prstGeom>
          <a:ln w="0">
            <a:noFill/>
          </a:ln>
        </p:spPr>
      </p:pic>
      <p:sp>
        <p:nvSpPr>
          <p:cNvPr id="236" name="Flecha: pentágono 4"/>
          <p:cNvSpPr/>
          <p:nvPr/>
        </p:nvSpPr>
        <p:spPr>
          <a:xfrm>
            <a:off x="5598000" y="1304640"/>
            <a:ext cx="3333960" cy="1248480"/>
          </a:xfrm>
          <a:prstGeom prst="homePlate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36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Calibri"/>
              </a:rPr>
              <a:t>ETAPA 1: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INVITACIÓN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7" name="Flecha: cheurón 5"/>
          <p:cNvSpPr/>
          <p:nvPr/>
        </p:nvSpPr>
        <p:spPr>
          <a:xfrm>
            <a:off x="8499240" y="1304640"/>
            <a:ext cx="3030840" cy="1248480"/>
          </a:xfrm>
          <a:prstGeom prst="chevron">
            <a:avLst>
              <a:gd name="adj" fmla="val 50000"/>
            </a:avLst>
          </a:prstGeom>
          <a:solidFill>
            <a:srgbClr val="0f488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15 DE ABRIL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al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15 DE MAYO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8" name="Marcador de contenido 2"/>
          <p:cNvSpPr/>
          <p:nvPr/>
        </p:nvSpPr>
        <p:spPr>
          <a:xfrm>
            <a:off x="5598000" y="2999520"/>
            <a:ext cx="6160680" cy="37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Las Intendencias pueden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solicitar los requerimientos a la Corporación “Juntos 2030”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, a través de una carta con su intención preliminar de participar en el proceso a la Secretaría Ejecutiva.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Solicitar los requerimientos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es gratis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y no establece ningún tipo de compromiso vinculante.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2000"/>
              </a:lnSpc>
              <a:spcAft>
                <a:spcPts val="1426"/>
              </a:spcAft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4" name="Picture 2" descr=""/>
          <p:cNvPicPr/>
          <p:nvPr/>
        </p:nvPicPr>
        <p:blipFill>
          <a:blip r:embed="rId1"/>
          <a:srcRect l="12567" t="0" r="12057" b="0"/>
          <a:stretch/>
        </p:blipFill>
        <p:spPr>
          <a:xfrm>
            <a:off x="0" y="0"/>
            <a:ext cx="3412080" cy="6857640"/>
          </a:xfrm>
          <a:prstGeom prst="rect">
            <a:avLst/>
          </a:prstGeom>
          <a:ln w="0">
            <a:noFill/>
          </a:ln>
        </p:spPr>
      </p:pic>
      <p:pic>
        <p:nvPicPr>
          <p:cNvPr id="135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2440" y="0"/>
            <a:ext cx="88862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7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35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35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Mapa De América Del Sur Con La Sombra Ilustraciones Svg, Vectoriales, Clip  Art Vectorizado Libre De Derechos. Image 27847427."/>
          <p:cNvPicPr/>
          <p:nvPr/>
        </p:nvPicPr>
        <p:blipFill>
          <a:blip r:embed="rId1"/>
          <a:srcRect l="39153" t="37894" r="14416" b="12981"/>
          <a:stretch/>
        </p:blipFill>
        <p:spPr>
          <a:xfrm>
            <a:off x="252720" y="0"/>
            <a:ext cx="6478560" cy="6857640"/>
          </a:xfrm>
          <a:prstGeom prst="rect">
            <a:avLst/>
          </a:prstGeom>
          <a:ln w="0">
            <a:noFill/>
          </a:ln>
        </p:spPr>
      </p:pic>
      <p:sp>
        <p:nvSpPr>
          <p:cNvPr id="240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Cronograma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41" name="Imagen 27" descr="Logotipo&#10;&#10;Descripción generada automáticamente"/>
          <p:cNvPicPr/>
          <p:nvPr/>
        </p:nvPicPr>
        <p:blipFill>
          <a:blip r:embed="rId2"/>
          <a:stretch/>
        </p:blipFill>
        <p:spPr>
          <a:xfrm>
            <a:off x="3144600" y="2839680"/>
            <a:ext cx="1490040" cy="1490040"/>
          </a:xfrm>
          <a:prstGeom prst="rect">
            <a:avLst/>
          </a:prstGeom>
          <a:ln w="0">
            <a:noFill/>
          </a:ln>
        </p:spPr>
      </p:pic>
      <p:sp>
        <p:nvSpPr>
          <p:cNvPr id="242" name="Flecha: pentágono 4"/>
          <p:cNvSpPr/>
          <p:nvPr/>
        </p:nvSpPr>
        <p:spPr>
          <a:xfrm>
            <a:off x="5598000" y="1304640"/>
            <a:ext cx="3333960" cy="1248480"/>
          </a:xfrm>
          <a:prstGeom prst="homePlate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36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Calibri"/>
              </a:rPr>
              <a:t>ETAPA 2: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PRESENTACIÓN DE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PRECANDIDATURAS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43" name="Flecha: cheurón 5"/>
          <p:cNvSpPr/>
          <p:nvPr/>
        </p:nvSpPr>
        <p:spPr>
          <a:xfrm>
            <a:off x="8499240" y="1304640"/>
            <a:ext cx="3030840" cy="1248480"/>
          </a:xfrm>
          <a:prstGeom prst="chevron">
            <a:avLst>
              <a:gd name="adj" fmla="val 50000"/>
            </a:avLst>
          </a:prstGeom>
          <a:solidFill>
            <a:srgbClr val="0f488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15 DE MAYO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al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15 DE JULIO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44" name="Marcador de contenido 2"/>
          <p:cNvSpPr/>
          <p:nvPr/>
        </p:nvSpPr>
        <p:spPr>
          <a:xfrm>
            <a:off x="5598000" y="2999520"/>
            <a:ext cx="6160680" cy="37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Con los requerimientos preliminares enviados por la Corporación, las Intendencias podrán presentar sus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precandidaturas a ser anfitrionas de la Copa Mundial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. 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En junio de 2023, la Corporación actualizará a los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requerimientos finales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, una vez conocidos desde FIFA.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" descr="Mapa De América Del Sur Con La Sombra Ilustraciones Svg, Vectoriales, Clip  Art Vectorizado Libre De Derechos. Image 27847427."/>
          <p:cNvPicPr/>
          <p:nvPr/>
        </p:nvPicPr>
        <p:blipFill>
          <a:blip r:embed="rId1"/>
          <a:srcRect l="39153" t="37894" r="14416" b="12981"/>
          <a:stretch/>
        </p:blipFill>
        <p:spPr>
          <a:xfrm>
            <a:off x="252720" y="0"/>
            <a:ext cx="6478560" cy="685764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Cronograma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47" name="Imagen 27" descr="Logotipo&#10;&#10;Descripción generada automáticamente"/>
          <p:cNvPicPr/>
          <p:nvPr/>
        </p:nvPicPr>
        <p:blipFill>
          <a:blip r:embed="rId2"/>
          <a:stretch/>
        </p:blipFill>
        <p:spPr>
          <a:xfrm>
            <a:off x="3144600" y="2839680"/>
            <a:ext cx="1490040" cy="1490040"/>
          </a:xfrm>
          <a:prstGeom prst="rect">
            <a:avLst/>
          </a:prstGeom>
          <a:ln w="0">
            <a:noFill/>
          </a:ln>
        </p:spPr>
      </p:pic>
      <p:sp>
        <p:nvSpPr>
          <p:cNvPr id="248" name="Flecha: pentágono 4"/>
          <p:cNvSpPr/>
          <p:nvPr/>
        </p:nvSpPr>
        <p:spPr>
          <a:xfrm>
            <a:off x="5598000" y="1304640"/>
            <a:ext cx="3333960" cy="1248480"/>
          </a:xfrm>
          <a:prstGeom prst="homePlate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36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Calibri"/>
              </a:rPr>
              <a:t>ETAPA 3: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PRESENTACIÓN 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INICIAL A FIFA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49" name="Flecha: cheurón 5"/>
          <p:cNvSpPr/>
          <p:nvPr/>
        </p:nvSpPr>
        <p:spPr>
          <a:xfrm>
            <a:off x="8499240" y="1304640"/>
            <a:ext cx="3030840" cy="1248480"/>
          </a:xfrm>
          <a:prstGeom prst="chevron">
            <a:avLst>
              <a:gd name="adj" fmla="val 50000"/>
            </a:avLst>
          </a:prstGeom>
          <a:solidFill>
            <a:srgbClr val="0f488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15 DE JULIO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a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OCTUBRE 2023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50" name="Marcador de contenido 2"/>
          <p:cNvSpPr/>
          <p:nvPr/>
        </p:nvSpPr>
        <p:spPr>
          <a:xfrm>
            <a:off x="5598000" y="2999520"/>
            <a:ext cx="6160680" cy="37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000"/>
          </a:bodyPr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La Corporación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analizará los antecedentes presentados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por las Intendencias precandidatas y, en conjunto con FIFA, definirá el plan a seguir, evaluaciones y visitas inspectivas.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Una preselección de Intendencias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podrá ser visitada por FIFA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 o por organizaciones evaluadoras externas.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 descr="Mapa De América Del Sur Con La Sombra Ilustraciones Svg, Vectoriales, Clip  Art Vectorizado Libre De Derechos. Image 27847427."/>
          <p:cNvPicPr/>
          <p:nvPr/>
        </p:nvPicPr>
        <p:blipFill>
          <a:blip r:embed="rId1"/>
          <a:srcRect l="39153" t="37894" r="14416" b="12981"/>
          <a:stretch/>
        </p:blipFill>
        <p:spPr>
          <a:xfrm>
            <a:off x="252720" y="0"/>
            <a:ext cx="6478560" cy="685764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Cronograma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53" name="Imagen 27" descr="Logotipo&#10;&#10;Descripción generada automáticamente"/>
          <p:cNvPicPr/>
          <p:nvPr/>
        </p:nvPicPr>
        <p:blipFill>
          <a:blip r:embed="rId2"/>
          <a:stretch/>
        </p:blipFill>
        <p:spPr>
          <a:xfrm>
            <a:off x="3144600" y="2839680"/>
            <a:ext cx="1490040" cy="1490040"/>
          </a:xfrm>
          <a:prstGeom prst="rect">
            <a:avLst/>
          </a:prstGeom>
          <a:ln w="0">
            <a:noFill/>
          </a:ln>
        </p:spPr>
      </p:pic>
      <p:sp>
        <p:nvSpPr>
          <p:cNvPr id="254" name="Flecha: pentágono 4"/>
          <p:cNvSpPr/>
          <p:nvPr/>
        </p:nvSpPr>
        <p:spPr>
          <a:xfrm>
            <a:off x="5598000" y="1304640"/>
            <a:ext cx="3333960" cy="1248480"/>
          </a:xfrm>
          <a:prstGeom prst="homePlate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36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Calibri"/>
              </a:rPr>
              <a:t>ETAPA 4: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PRESENTACIÓN 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FINAL A FIFA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55" name="Flecha: cheurón 5"/>
          <p:cNvSpPr/>
          <p:nvPr/>
        </p:nvSpPr>
        <p:spPr>
          <a:xfrm>
            <a:off x="8499240" y="1304640"/>
            <a:ext cx="3030840" cy="1248480"/>
          </a:xfrm>
          <a:prstGeom prst="chevron">
            <a:avLst>
              <a:gd name="adj" fmla="val 50000"/>
            </a:avLst>
          </a:prstGeom>
          <a:solidFill>
            <a:srgbClr val="0f488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OCTUBRE 2023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A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MAYO 2024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56" name="Marcador de contenido 2"/>
          <p:cNvSpPr/>
          <p:nvPr/>
        </p:nvSpPr>
        <p:spPr>
          <a:xfrm>
            <a:off x="5598000" y="2999520"/>
            <a:ext cx="6160680" cy="37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La Corporación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elaborará el Bid Book final 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que “Juntos 2023” debe presentar a FIFA, tomando en consideración la mejor propuesta de valor de la Postulación.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Una preselección de Ciudades Anfitrionas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será incluida en el Bid Book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, sin que esto determine su selección final en caso de que la Postulación resulte exitosa.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 descr="Mapa De América Del Sur Con La Sombra Ilustraciones Svg, Vectoriales, Clip  Art Vectorizado Libre De Derechos. Image 27847427."/>
          <p:cNvPicPr/>
          <p:nvPr/>
        </p:nvPicPr>
        <p:blipFill>
          <a:blip r:embed="rId1"/>
          <a:srcRect l="39153" t="37894" r="14416" b="12981"/>
          <a:stretch/>
        </p:blipFill>
        <p:spPr>
          <a:xfrm>
            <a:off x="252720" y="0"/>
            <a:ext cx="6478560" cy="685764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8479080" y="244080"/>
            <a:ext cx="3712680" cy="395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Cronograma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59" name="Imagen 27" descr="Logotipo&#10;&#10;Descripción generada automáticamente"/>
          <p:cNvPicPr/>
          <p:nvPr/>
        </p:nvPicPr>
        <p:blipFill>
          <a:blip r:embed="rId2"/>
          <a:stretch/>
        </p:blipFill>
        <p:spPr>
          <a:xfrm>
            <a:off x="3144600" y="2839680"/>
            <a:ext cx="1490040" cy="1490040"/>
          </a:xfrm>
          <a:prstGeom prst="rect">
            <a:avLst/>
          </a:prstGeom>
          <a:ln w="0">
            <a:noFill/>
          </a:ln>
        </p:spPr>
      </p:pic>
      <p:sp>
        <p:nvSpPr>
          <p:cNvPr id="260" name="Flecha: pentágono 4"/>
          <p:cNvSpPr/>
          <p:nvPr/>
        </p:nvSpPr>
        <p:spPr>
          <a:xfrm>
            <a:off x="5598000" y="1304640"/>
            <a:ext cx="3333960" cy="1248480"/>
          </a:xfrm>
          <a:prstGeom prst="homePlate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36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ffffff"/>
                </a:solidFill>
                <a:latin typeface="Calibri"/>
              </a:rPr>
              <a:t>ETAPA 5:</a:t>
            </a:r>
            <a:br/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SELECCIÓN FINAL DE CIUDADES ANFITRIONAS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61" name="Flecha: cheurón 5"/>
          <p:cNvSpPr/>
          <p:nvPr/>
        </p:nvSpPr>
        <p:spPr>
          <a:xfrm>
            <a:off x="8499240" y="1304640"/>
            <a:ext cx="3030840" cy="1248480"/>
          </a:xfrm>
          <a:prstGeom prst="chevron">
            <a:avLst>
              <a:gd name="adj" fmla="val 50000"/>
            </a:avLst>
          </a:prstGeom>
          <a:solidFill>
            <a:srgbClr val="0f488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CL" sz="1800" spc="-1" strike="noStrike">
                <a:solidFill>
                  <a:srgbClr val="ffffff"/>
                </a:solidFill>
                <a:latin typeface="Calibri"/>
              </a:rPr>
              <a:t>A determinar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62" name="Marcador de contenido 2"/>
          <p:cNvSpPr/>
          <p:nvPr/>
        </p:nvSpPr>
        <p:spPr>
          <a:xfrm>
            <a:off x="5598000" y="2999520"/>
            <a:ext cx="6160680" cy="37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000"/>
          </a:bodyPr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En caso de que la Postulación de “Juntos 2023” resulte exitosa,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una nueva entidad será conformada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 por FIFA y los anfitriones (Asociaciones Miembro y Gobiernos) para la preparación, organización y ejecución de la Copa Mundial de la FIFA 2030.</a:t>
            </a:r>
            <a:endParaRPr b="0" lang="es-ES" sz="24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Será esta entidad la encargada de elegir las </a:t>
            </a:r>
            <a:r>
              <a:rPr b="1" lang="es-CL" sz="2400" spc="-1" strike="noStrike">
                <a:solidFill>
                  <a:srgbClr val="000000"/>
                </a:solidFill>
                <a:latin typeface="Barlow"/>
              </a:rPr>
              <a:t>sedes finales de la competición</a:t>
            </a:r>
            <a:r>
              <a:rPr b="0" lang="es-CL" sz="2400" spc="-1" strike="noStrike">
                <a:solidFill>
                  <a:srgbClr val="000000"/>
                </a:solidFill>
                <a:latin typeface="Barlow"/>
              </a:rPr>
              <a:t>.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45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7464600" y="1783800"/>
            <a:ext cx="4087080" cy="2888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s-CL" sz="5400" spc="-1" strike="noStrike">
                <a:solidFill>
                  <a:srgbClr val="ffffff"/>
                </a:solidFill>
                <a:latin typeface="Barlow Light"/>
              </a:rPr>
              <a:t>Gracias</a:t>
            </a:r>
            <a:endParaRPr b="0" lang="es-CL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Imagen 2"/>
          <p:cNvSpPr/>
          <p:nvPr/>
        </p:nvSpPr>
        <p:spPr>
          <a:xfrm>
            <a:off x="0" y="0"/>
            <a:ext cx="7028280" cy="6857640"/>
          </a:xfrm>
          <a:custGeom>
            <a:avLst/>
            <a:gdLst/>
            <a:ah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Imagen 2"/>
          <p:cNvSpPr/>
          <p:nvPr/>
        </p:nvSpPr>
        <p:spPr>
          <a:xfrm>
            <a:off x="0" y="0"/>
            <a:ext cx="7028280" cy="6857640"/>
          </a:xfrm>
          <a:custGeom>
            <a:avLst/>
            <a:gdLst/>
            <a:ah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Rectangle 1"/>
          <p:cNvSpPr/>
          <p:nvPr/>
        </p:nvSpPr>
        <p:spPr>
          <a:xfrm>
            <a:off x="7671960" y="4437000"/>
            <a:ext cx="4519440" cy="699840"/>
          </a:xfrm>
          <a:prstGeom prst="rect">
            <a:avLst/>
          </a:prstGeom>
          <a:solidFill>
            <a:schemeClr val="tx2">
              <a:lumMod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4000" spc="-1" strike="noStrike">
                <a:solidFill>
                  <a:srgbClr val="ffffff"/>
                </a:solidFill>
                <a:latin typeface="Calibri"/>
                <a:ea typeface="Microsoft YaHei"/>
              </a:rPr>
              <a:t>Introducción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Introducción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40" name="Imagen 2" descr=""/>
          <p:cNvPicPr/>
          <p:nvPr/>
        </p:nvPicPr>
        <p:blipFill>
          <a:blip r:embed="rId1"/>
          <a:stretch/>
        </p:blipFill>
        <p:spPr>
          <a:xfrm>
            <a:off x="1523880" y="1845000"/>
            <a:ext cx="8770320" cy="3308760"/>
          </a:xfrm>
          <a:prstGeom prst="rect">
            <a:avLst/>
          </a:prstGeom>
          <a:ln w="0">
            <a:noFill/>
          </a:ln>
        </p:spPr>
      </p:pic>
      <p:sp>
        <p:nvSpPr>
          <p:cNvPr id="141" name="Título 1"/>
          <p:cNvSpPr/>
          <p:nvPr/>
        </p:nvSpPr>
        <p:spPr>
          <a:xfrm>
            <a:off x="782280" y="1041120"/>
            <a:ext cx="116301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3000"/>
              </a:lnSpc>
            </a:pPr>
            <a:r>
              <a:rPr b="0" lang="es-CL" sz="4400" spc="-1" strike="noStrike">
                <a:solidFill>
                  <a:srgbClr val="000000"/>
                </a:solidFill>
                <a:latin typeface="Barlow ExtraLight"/>
              </a:rPr>
              <a:t>7 razones para postular </a:t>
            </a:r>
            <a:r>
              <a:rPr b="0" lang="es-CL" sz="4400" spc="-1" strike="noStrike" baseline="30000">
                <a:solidFill>
                  <a:srgbClr val="000000"/>
                </a:solidFill>
                <a:latin typeface="Barlow ExtraLight"/>
              </a:rPr>
              <a:t>(1)</a:t>
            </a:r>
            <a:r>
              <a:rPr b="0" lang="es-CL" sz="4400" spc="-1" strike="noStrike">
                <a:solidFill>
                  <a:srgbClr val="000000"/>
                </a:solidFill>
                <a:latin typeface="Barlow ExtraLight"/>
              </a:rPr>
              <a:t> 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42" name="CuadroTexto 7"/>
          <p:cNvSpPr/>
          <p:nvPr/>
        </p:nvSpPr>
        <p:spPr>
          <a:xfrm>
            <a:off x="2015640" y="5772960"/>
            <a:ext cx="40993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s-CL" sz="1800" spc="-1" strike="noStrike" baseline="30000">
                <a:solidFill>
                  <a:srgbClr val="000000"/>
                </a:solidFill>
                <a:latin typeface="Barlow ExtraLight"/>
              </a:rPr>
              <a:t>(1)</a:t>
            </a:r>
            <a:r>
              <a:rPr b="0" lang="es-CL" sz="1800" spc="-1" strike="noStrike">
                <a:solidFill>
                  <a:srgbClr val="000000"/>
                </a:solidFill>
                <a:latin typeface="Barlow ExtraLight"/>
              </a:rPr>
              <a:t> “7 Reasons to Bid” – Andy Preece, AECOM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CL" sz="4200" spc="-1" strike="noStrike">
                <a:solidFill>
                  <a:srgbClr val="000000"/>
                </a:solidFill>
                <a:latin typeface="Barlow ExtraLight"/>
              </a:rPr>
              <a:t>Agenda 2030</a:t>
            </a:r>
            <a:endParaRPr b="0" lang="es-CL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Rectángulo 10"/>
          <p:cNvSpPr/>
          <p:nvPr/>
        </p:nvSpPr>
        <p:spPr>
          <a:xfrm>
            <a:off x="2428560" y="1690560"/>
            <a:ext cx="502920" cy="30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Imagen 6" descr=""/>
          <p:cNvPicPr/>
          <p:nvPr/>
        </p:nvPicPr>
        <p:blipFill>
          <a:blip r:embed="rId1"/>
          <a:stretch/>
        </p:blipFill>
        <p:spPr>
          <a:xfrm>
            <a:off x="1214280" y="1632240"/>
            <a:ext cx="9763200" cy="4860360"/>
          </a:xfrm>
          <a:prstGeom prst="rect">
            <a:avLst/>
          </a:prstGeom>
          <a:ln w="0">
            <a:noFill/>
          </a:ln>
        </p:spPr>
      </p:pic>
      <p:sp>
        <p:nvSpPr>
          <p:cNvPr id="146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Introducción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s-CL" sz="4200" spc="-1" strike="noStrike">
                <a:solidFill>
                  <a:srgbClr val="000000"/>
                </a:solidFill>
                <a:latin typeface="Barlow ExtraLight"/>
              </a:rPr>
              <a:t>Agenda 2030 – El impacto de un Mundial</a:t>
            </a:r>
            <a:endParaRPr b="0" lang="es-CL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Rectángulo 10"/>
          <p:cNvSpPr/>
          <p:nvPr/>
        </p:nvSpPr>
        <p:spPr>
          <a:xfrm>
            <a:off x="2428560" y="1690560"/>
            <a:ext cx="502920" cy="30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9" name="Imagen 6" descr=""/>
          <p:cNvPicPr/>
          <p:nvPr/>
        </p:nvPicPr>
        <p:blipFill>
          <a:blip r:embed="rId1"/>
          <a:stretch/>
        </p:blipFill>
        <p:spPr>
          <a:xfrm>
            <a:off x="1214280" y="1632240"/>
            <a:ext cx="9763200" cy="4860360"/>
          </a:xfrm>
          <a:prstGeom prst="rect">
            <a:avLst/>
          </a:prstGeom>
          <a:ln w="0">
            <a:noFill/>
          </a:ln>
        </p:spPr>
      </p:pic>
      <p:sp>
        <p:nvSpPr>
          <p:cNvPr id="150" name="Rectángulo 2"/>
          <p:cNvSpPr/>
          <p:nvPr/>
        </p:nvSpPr>
        <p:spPr>
          <a:xfrm>
            <a:off x="1013760" y="1528920"/>
            <a:ext cx="3468600" cy="1701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Rectángulo 7"/>
          <p:cNvSpPr/>
          <p:nvPr/>
        </p:nvSpPr>
        <p:spPr>
          <a:xfrm>
            <a:off x="2787120" y="4850280"/>
            <a:ext cx="4921200" cy="1701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Rectángulo 8"/>
          <p:cNvSpPr/>
          <p:nvPr/>
        </p:nvSpPr>
        <p:spPr>
          <a:xfrm>
            <a:off x="6095880" y="3097080"/>
            <a:ext cx="1612080" cy="1701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Rectángulo 4"/>
          <p:cNvSpPr/>
          <p:nvPr/>
        </p:nvSpPr>
        <p:spPr>
          <a:xfrm>
            <a:off x="6095880" y="1573560"/>
            <a:ext cx="4923000" cy="1701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Introducción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reeform: Shape 25"/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Imagen 2"/>
          <p:cNvSpPr/>
          <p:nvPr/>
        </p:nvSpPr>
        <p:spPr>
          <a:xfrm>
            <a:off x="0" y="0"/>
            <a:ext cx="7028280" cy="6857640"/>
          </a:xfrm>
          <a:custGeom>
            <a:avLst/>
            <a:gdLst/>
            <a:ah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Rectangle 1"/>
          <p:cNvSpPr/>
          <p:nvPr/>
        </p:nvSpPr>
        <p:spPr>
          <a:xfrm>
            <a:off x="7671960" y="4437000"/>
            <a:ext cx="4519440" cy="699840"/>
          </a:xfrm>
          <a:prstGeom prst="rect">
            <a:avLst/>
          </a:prstGeom>
          <a:solidFill>
            <a:schemeClr val="tx2">
              <a:lumMod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4000" spc="-1" strike="noStrike">
                <a:solidFill>
                  <a:srgbClr val="ffffff"/>
                </a:solidFill>
                <a:latin typeface="Calibri"/>
                <a:ea typeface="Microsoft YaHei"/>
              </a:rPr>
              <a:t>del proceso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58" name="Rectangle 1"/>
          <p:cNvSpPr/>
          <p:nvPr/>
        </p:nvSpPr>
        <p:spPr>
          <a:xfrm>
            <a:off x="8552880" y="3641400"/>
            <a:ext cx="3638520" cy="699840"/>
          </a:xfrm>
          <a:prstGeom prst="rect">
            <a:avLst/>
          </a:prstGeom>
          <a:solidFill>
            <a:schemeClr val="tx2">
              <a:lumMod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4000" spc="-1" strike="noStrike">
                <a:solidFill>
                  <a:srgbClr val="ffffff"/>
                </a:solidFill>
                <a:latin typeface="Calibri"/>
                <a:ea typeface="Microsoft YaHei"/>
              </a:rPr>
              <a:t>Obligaciones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Marcador de contenido 2"/>
          <p:cNvSpPr/>
          <p:nvPr/>
        </p:nvSpPr>
        <p:spPr>
          <a:xfrm>
            <a:off x="1847520" y="1196640"/>
            <a:ext cx="8568720" cy="525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0000"/>
          </a:bodyPr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2200" spc="-1" strike="noStrike">
                <a:solidFill>
                  <a:srgbClr val="000000"/>
                </a:solidFill>
                <a:latin typeface="Barlow"/>
              </a:rPr>
              <a:t>PRINCIPIOS BÁSICOS:</a:t>
            </a:r>
            <a:endParaRPr b="0" lang="es-ES" sz="22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2200" spc="-1" strike="noStrike">
                <a:solidFill>
                  <a:srgbClr val="000000"/>
                </a:solidFill>
                <a:latin typeface="Barlow"/>
              </a:rPr>
              <a:t>Transparencia</a:t>
            </a:r>
            <a:endParaRPr b="0" lang="es-ES" sz="22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Todos los pasos y documentos del proceso son públicos.</a:t>
            </a:r>
            <a:endParaRPr b="0" lang="es-ES" sz="18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La votación es pública y abierta.</a:t>
            </a:r>
            <a:endParaRPr b="0" lang="es-ES" sz="18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Exigencias de estrictas normas de conducta de los postulantes y auditorías al proceso.</a:t>
            </a:r>
            <a:endParaRPr b="0" lang="es-ES" sz="18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2200" spc="-1" strike="noStrike">
                <a:solidFill>
                  <a:srgbClr val="000000"/>
                </a:solidFill>
                <a:latin typeface="Barlow"/>
              </a:rPr>
              <a:t>Participación</a:t>
            </a:r>
            <a:endParaRPr b="0" lang="es-ES" sz="22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La elección final la toma el Congreso de FIFA (211 Asociaciones Miembro) .</a:t>
            </a:r>
            <a:endParaRPr b="0" lang="es-ES" sz="18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2200" spc="-1" strike="noStrike">
                <a:solidFill>
                  <a:srgbClr val="000000"/>
                </a:solidFill>
                <a:latin typeface="Barlow"/>
              </a:rPr>
              <a:t>Compromiso con los derechos humanos y la sostenibilidad</a:t>
            </a:r>
            <a:endParaRPr b="0" lang="es-ES" sz="22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Aplicación de norma ISO 20121 de sostenibilidad.</a:t>
            </a:r>
            <a:endParaRPr b="0" lang="es-ES" sz="18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Obligación de respetar normas internacionales en materias laborales y de derechos humanos.</a:t>
            </a:r>
            <a:endParaRPr b="0" lang="es-ES" sz="1800" spc="-1" strike="noStrike">
              <a:latin typeface="Arial"/>
            </a:endParaRPr>
          </a:p>
          <a:p>
            <a:pPr marL="343080" indent="-343080"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r>
              <a:rPr b="1" lang="es-CL" sz="2200" spc="-1" strike="noStrike">
                <a:solidFill>
                  <a:srgbClr val="000000"/>
                </a:solidFill>
                <a:latin typeface="Barlow"/>
              </a:rPr>
              <a:t>Objetividad</a:t>
            </a:r>
            <a:endParaRPr b="0" lang="es-ES" sz="22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Evaluación por parte de Grupo de Evaluación independiente.</a:t>
            </a:r>
            <a:endParaRPr b="0" lang="es-ES" sz="1800" spc="-1" strike="noStrike">
              <a:latin typeface="Arial"/>
            </a:endParaRPr>
          </a:p>
          <a:p>
            <a:pPr lvl="1" marL="743040" indent="-285840">
              <a:lnSpc>
                <a:spcPct val="102000"/>
              </a:lnSpc>
              <a:spcAft>
                <a:spcPts val="11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CL" sz="1800" spc="-1" strike="noStrike">
                <a:solidFill>
                  <a:srgbClr val="000000"/>
                </a:solidFill>
                <a:latin typeface="Barlow"/>
              </a:rPr>
              <a:t>Posibilidad de exclusión de candidaturas que no alcancen estándares mínimos.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2000"/>
              </a:lnSpc>
              <a:spcAft>
                <a:spcPts val="1426"/>
              </a:spcAft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60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Obligaciones del proceso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n 3" descr=""/>
          <p:cNvPicPr/>
          <p:nvPr/>
        </p:nvPicPr>
        <p:blipFill>
          <a:blip r:embed="rId1"/>
          <a:stretch/>
        </p:blipFill>
        <p:spPr>
          <a:xfrm>
            <a:off x="195120" y="880920"/>
            <a:ext cx="11801520" cy="5764680"/>
          </a:xfrm>
          <a:prstGeom prst="rect">
            <a:avLst/>
          </a:prstGeom>
          <a:ln w="0">
            <a:noFill/>
          </a:ln>
        </p:spPr>
      </p:pic>
      <p:sp>
        <p:nvSpPr>
          <p:cNvPr id="162" name="Rectangle 1"/>
          <p:cNvSpPr/>
          <p:nvPr/>
        </p:nvSpPr>
        <p:spPr>
          <a:xfrm>
            <a:off x="9331560" y="244080"/>
            <a:ext cx="2860200" cy="394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09480" indent="-606600" algn="r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1" lang="es-CL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Obligaciones del proceso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</TotalTime>
  <Application>LibreOffice/7.2.4.1$Windows_X86_64 LibreOffice_project/27d75539669ac387bb498e35313b970b7fe9c4f9</Application>
  <AppVersion>15.0000</AppVersion>
  <Words>915</Words>
  <Paragraphs>117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2019-06-24T15:35:53Z</dcterms:created>
  <dc:creator>Michael Boys</dc:creator>
  <dc:description/>
  <dc:language>es-ES</dc:language>
  <cp:lastModifiedBy>Michael Boys</cp:lastModifiedBy>
  <dcterms:modified xsi:type="dcterms:W3CDTF">2023-04-12T05:28:38Z</dcterms:modified>
  <cp:revision>95</cp:revision>
  <dc:subject/>
  <dc:title>Propuesta de Gobernanza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6</vt:i4>
  </property>
  <property fmtid="{D5CDD505-2E9C-101B-9397-08002B2CF9AE}" pid="4" name="PresentationFormat">
    <vt:lpwstr>Panorámica</vt:lpwstr>
  </property>
  <property fmtid="{D5CDD505-2E9C-101B-9397-08002B2CF9AE}" pid="5" name="Slides">
    <vt:i4>24</vt:i4>
  </property>
</Properties>
</file>